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8" r:id="rId4"/>
    <p:sldId id="257" r:id="rId5"/>
    <p:sldId id="262" r:id="rId6"/>
    <p:sldId id="260" r:id="rId7"/>
    <p:sldId id="274" r:id="rId8"/>
    <p:sldId id="276" r:id="rId9"/>
    <p:sldId id="267" r:id="rId10"/>
    <p:sldId id="277" r:id="rId11"/>
    <p:sldId id="268" r:id="rId12"/>
    <p:sldId id="269" r:id="rId13"/>
    <p:sldId id="279" r:id="rId14"/>
    <p:sldId id="259" r:id="rId15"/>
    <p:sldId id="271" r:id="rId16"/>
    <p:sldId id="272" r:id="rId17"/>
    <p:sldId id="264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5" autoAdjust="0"/>
  </p:normalViewPr>
  <p:slideViewPr>
    <p:cSldViewPr>
      <p:cViewPr varScale="1">
        <p:scale>
          <a:sx n="80" d="100"/>
          <a:sy n="80" d="100"/>
        </p:scale>
        <p:origin x="96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74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76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3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76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7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63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77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06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4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66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81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56A8-8F05-4620-AAE6-A045AB5B8E4B}" type="datetimeFigureOut">
              <a:rPr lang="en-GB" smtClean="0"/>
              <a:t>22/11/2023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CD81-19F3-4B54-8B90-DA61647B81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56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ocial_Club@BATHNES.GOV.U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banes-shared.bathnes.gov.uk\Shared$\Social%20Club\communications\Newsletter" TargetMode="External"/><Relationship Id="rId2" Type="http://schemas.openxmlformats.org/officeDocument/2006/relationships/hyperlink" Target="../AGM%202022/AGM%2017%20November%202022%20minute%20notes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thnessocialclub.co.u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BF65200E-BE19-61BA-8C12-E73CE7790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4850097"/>
            <a:ext cx="9151631" cy="2021488"/>
            <a:chOff x="-1" y="-29768"/>
            <a:chExt cx="12202175" cy="1519356"/>
          </a:xfrm>
        </p:grpSpPr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4DCB7929-1F93-E966-9A22-29A959C2A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6E9333BF-F59E-1341-F162-50F583238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DF345832-F005-417F-6A2A-8481A275F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962663" y="-3992432"/>
              <a:ext cx="1519356" cy="944468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3" y="4365104"/>
            <a:ext cx="8117060" cy="172717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endParaRPr lang="en-GB" sz="3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 and North East Somerset Council 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</a:t>
            </a:r>
          </a:p>
        </p:txBody>
      </p:sp>
      <p:pic>
        <p:nvPicPr>
          <p:cNvPr id="1026" name="Picture 2" descr="Image may contain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201" y="836712"/>
            <a:ext cx="3153833" cy="186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860AE4-CBD6-4D99-A80F-033E14C01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04664"/>
            <a:ext cx="2304254" cy="127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2D9BF-1D43-C408-2D9A-E237CE0FC77E}"/>
              </a:ext>
            </a:extLst>
          </p:cNvPr>
          <p:cNvSpPr txBox="1"/>
          <p:nvPr/>
        </p:nvSpPr>
        <p:spPr>
          <a:xfrm>
            <a:off x="3131840" y="3365773"/>
            <a:ext cx="5308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AGM 22</a:t>
            </a:r>
            <a:r>
              <a:rPr lang="en-GB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November 2023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849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4939-1DBC-4ED7-B230-BA21C2F6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320126"/>
            <a:ext cx="2855047" cy="3072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Treasurer’s summary report for </a:t>
            </a:r>
            <a:br>
              <a:rPr lang="en-US" sz="3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5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2022/23</a:t>
            </a:r>
            <a:br>
              <a:rPr lang="en-US" sz="35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3" name="Group 54">
            <a:extLst>
              <a:ext uri="{FF2B5EF4-FFF2-40B4-BE49-F238E27FC236}">
                <a16:creationId xmlns:a16="http://schemas.microsoft.com/office/drawing/2014/main" id="{71E4E172-1EA7-E251-8265-AD4D67315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36EE4C1-7905-4652-A645-D2C3112E2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6">
              <a:extLst>
                <a:ext uri="{FF2B5EF4-FFF2-40B4-BE49-F238E27FC236}">
                  <a16:creationId xmlns:a16="http://schemas.microsoft.com/office/drawing/2014/main" id="{5B2D6870-BDC0-AE8B-A7F5-D570327D1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Coins">
            <a:extLst>
              <a:ext uri="{FF2B5EF4-FFF2-40B4-BE49-F238E27FC236}">
                <a16:creationId xmlns:a16="http://schemas.microsoft.com/office/drawing/2014/main" id="{7EF9C321-88E5-4D37-87D4-CF304E823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376" y="5849888"/>
            <a:ext cx="1008112" cy="1008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D172F-C2C3-96F7-B175-596AF45E9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279" y="349246"/>
            <a:ext cx="5153728" cy="57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5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476" y="188640"/>
            <a:ext cx="3371740" cy="11007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Cricket Club report </a:t>
            </a:r>
            <a:b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71E4E172-1EA7-E251-8265-AD4D67315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B36EE4C1-7905-4652-A645-D2C3112E2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5B2D6870-BDC0-AE8B-A7F5-D570327D1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7D0744-BC66-3AA0-8EB8-5188E36AA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91" y="1052736"/>
            <a:ext cx="9097839" cy="5150802"/>
          </a:xfrm>
        </p:spPr>
      </p:pic>
    </p:spTree>
    <p:extLst>
      <p:ext uri="{BB962C8B-B14F-4D97-AF65-F5344CB8AC3E}">
        <p14:creationId xmlns:p14="http://schemas.microsoft.com/office/powerpoint/2010/main" val="135079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9768"/>
            <a:ext cx="9151630" cy="1519356"/>
            <a:chOff x="-1" y="-29768"/>
            <a:chExt cx="12202175" cy="151935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8" y="301843"/>
            <a:ext cx="7857832" cy="100353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GB" sz="2200" dirty="0">
                <a:solidFill>
                  <a:srgbClr val="FFFFFF"/>
                </a:solidFill>
              </a:rPr>
            </a:br>
            <a:r>
              <a:rPr lang="en-GB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of Officers and other Committee staff for 2023 / 24</a:t>
            </a:r>
            <a:br>
              <a:rPr lang="en-GB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Voted in by a show of hands </a:t>
            </a:r>
            <a:br>
              <a:rPr lang="en-GB" sz="2200" dirty="0">
                <a:solidFill>
                  <a:srgbClr val="FFFFFF"/>
                </a:solidFill>
              </a:rPr>
            </a:br>
            <a:endParaRPr lang="en-GB" sz="2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56" y="1630869"/>
            <a:ext cx="8414800" cy="49252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Chair - Marie Bushby ?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Treasurer – Opening -  Kate Hobson can support until February 2024.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Membership Officer  - Kellie Farnham?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Communications Officer – Dan Obi?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Secretary – Debbie Stevenson?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Web updates – Dan Obi?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Honorary Auditor - Andy Cox ?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Your committee members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Alison Sherwin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Susan Boulton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4756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A4D06-034E-D3F8-72B5-1A5EFECF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72" y="404664"/>
            <a:ext cx="2715260" cy="8051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Treasurer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6" descr="User">
            <a:extLst>
              <a:ext uri="{FF2B5EF4-FFF2-40B4-BE49-F238E27FC236}">
                <a16:creationId xmlns:a16="http://schemas.microsoft.com/office/drawing/2014/main" id="{8927ECC9-C656-CCC7-22E4-2C0DB4E3C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357" y="1470891"/>
            <a:ext cx="3470277" cy="3470277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CD11BA9D-C537-4C23-39A6-DA5A452EB664}"/>
              </a:ext>
            </a:extLst>
          </p:cNvPr>
          <p:cNvSpPr txBox="1"/>
          <p:nvPr/>
        </p:nvSpPr>
        <p:spPr>
          <a:xfrm>
            <a:off x="4794437" y="1340768"/>
            <a:ext cx="3521971" cy="5015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W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effectLst/>
              </a:rPr>
              <a:t>e are looking for a new treasurer because Kate, our current treasurer, will be leaving in February 2024. Because everything is run via Excel, a basic understanding of the excel would be very helpful.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effectLst/>
              </a:rPr>
              <a:t>Could you contribute 3 - 4 hours per month in addition to attending the monthly Committee meetings?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effectLst/>
              </a:rPr>
              <a:t>Complete training and handover will be provided.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The committee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effectLst/>
              </a:rPr>
              <a:t> want to offer our heartfelt gratitude to Kate. Kate </a:t>
            </a:r>
            <a:r>
              <a:rPr lang="en-GB" sz="1600" dirty="0">
                <a:solidFill>
                  <a:schemeClr val="tx1">
                    <a:alpha val="80000"/>
                  </a:schemeClr>
                </a:solidFill>
                <a:effectLst/>
              </a:rPr>
              <a:t>joined the committee in 2016 and then took over the treasurer role in 2020.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  <a:effectLst/>
              </a:rPr>
              <a:t>Kate will be sorely missed.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94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9768"/>
            <a:ext cx="9151630" cy="1519356"/>
            <a:chOff x="-1" y="-29768"/>
            <a:chExt cx="12202175" cy="151935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8" y="301843"/>
            <a:ext cx="7857832" cy="1003532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08124"/>
            <a:ext cx="7759773" cy="356914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meet the third Thursday of every month from 12:15 to 13:00 via TEAMS.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anyone would like to join us on the committee please do get in contact  -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Social_Club@BATHNES.GOV.UK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, you are more than welcome.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AGM is held in November each year.</a:t>
            </a:r>
          </a:p>
        </p:txBody>
      </p:sp>
    </p:spTree>
    <p:extLst>
      <p:ext uri="{BB962C8B-B14F-4D97-AF65-F5344CB8AC3E}">
        <p14:creationId xmlns:p14="http://schemas.microsoft.com/office/powerpoint/2010/main" val="286628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20" y="741391"/>
            <a:ext cx="3482432" cy="1679497"/>
          </a:xfrm>
        </p:spPr>
        <p:txBody>
          <a:bodyPr anchor="b">
            <a:noAutofit/>
          </a:bodyPr>
          <a:lstStyle/>
          <a:p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With thanks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20" y="1916831"/>
            <a:ext cx="3482432" cy="4199777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I'd want to express my gratitude to all of the team and committee members; the club couldn't function without you, and it's always a pleasure to see you each month.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Also, a huge thank you to Andy for auditing our accounts yearly.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10" name="Picture 9" descr="White and yellow flowers">
            <a:extLst>
              <a:ext uri="{FF2B5EF4-FFF2-40B4-BE49-F238E27FC236}">
                <a16:creationId xmlns:a16="http://schemas.microsoft.com/office/drawing/2014/main" id="{58FD1DFB-AB4B-4703-A297-A200FBFB2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32265" b="-1"/>
          <a:stretch/>
        </p:blipFill>
        <p:spPr>
          <a:xfrm>
            <a:off x="4391167" y="877414"/>
            <a:ext cx="4090159" cy="498468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453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7501" cy="4570886"/>
            <a:chOff x="0" y="0"/>
            <a:chExt cx="12196668" cy="457088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859AD-70CC-42DF-948C-28F43F31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224" y="777568"/>
            <a:ext cx="6535551" cy="2690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 to questions 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06013B-7154-4C0B-BE15-631F7851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8195" y="5061057"/>
            <a:ext cx="2026878" cy="11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B6FF90-AB1E-4AC1-B0CD-C44920211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841736"/>
            <a:ext cx="135952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7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E6A885-4E08-4AAD-BEE2-5E88FF87D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315050"/>
            <a:ext cx="1893743" cy="104453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5259214"/>
            <a:ext cx="1893743" cy="11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404664"/>
            <a:ext cx="7704856" cy="396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Thank you for taking the time to join us at our 2023 AGM.</a:t>
            </a:r>
          </a:p>
          <a:p>
            <a:pPr marL="0" indent="0" algn="ctr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The team wish you good health and </a:t>
            </a:r>
          </a:p>
          <a:p>
            <a:pPr marL="0" indent="0" algn="ctr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seasons greetings to you all.</a:t>
            </a:r>
          </a:p>
          <a:p>
            <a:pPr marL="0" indent="0">
              <a:buNone/>
            </a:pPr>
            <a:endParaRPr lang="en-GB" sz="4400" dirty="0"/>
          </a:p>
        </p:txBody>
      </p:sp>
      <p:grpSp>
        <p:nvGrpSpPr>
          <p:cNvPr id="4116" name="Group 4115">
            <a:extLst>
              <a:ext uri="{FF2B5EF4-FFF2-40B4-BE49-F238E27FC236}">
                <a16:creationId xmlns:a16="http://schemas.microsoft.com/office/drawing/2014/main" id="{ECC43D39-2083-496C-AF51-A3D9EE9E3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737460"/>
            <a:ext cx="9144000" cy="123364"/>
            <a:chOff x="1" y="6737460"/>
            <a:chExt cx="12192000" cy="123364"/>
          </a:xfrm>
        </p:grpSpPr>
        <p:sp>
          <p:nvSpPr>
            <p:cNvPr id="4117" name="Rectangle 4116">
              <a:extLst>
                <a:ext uri="{FF2B5EF4-FFF2-40B4-BE49-F238E27FC236}">
                  <a16:creationId xmlns:a16="http://schemas.microsoft.com/office/drawing/2014/main" id="{0B9F98DD-8461-2FE1-8FD2-526293B84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Rectangle 4117">
              <a:extLst>
                <a:ext uri="{FF2B5EF4-FFF2-40B4-BE49-F238E27FC236}">
                  <a16:creationId xmlns:a16="http://schemas.microsoft.com/office/drawing/2014/main" id="{191265D6-534B-191C-B25F-D19BD34FC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787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D0B504DB-2CA0-0008-B756-CDCA1713F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9768"/>
            <a:ext cx="9151630" cy="1519356"/>
            <a:chOff x="-1" y="-29768"/>
            <a:chExt cx="12202175" cy="1519356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48E256A-4AB9-7FA1-6480-C4C71EC72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7A330FB-EFE5-07CB-6D4F-CA8A2D33B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4363FB0-F6C5-4382-BAE0-D6D74E58D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8" y="301843"/>
            <a:ext cx="7857832" cy="100353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en-GB" sz="1800" b="1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BATH &amp; NORTH EAST SOMERSET</a:t>
            </a:r>
            <a:b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SPORTS AND SOCIAL CLUB</a:t>
            </a:r>
            <a:b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b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en-GB" sz="1800" i="1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AGM AGENDA</a:t>
            </a:r>
            <a:br>
              <a:rPr lang="en-GB" sz="1800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en-GB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808966"/>
            <a:ext cx="6647173" cy="474928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Minutes from the previous AGM/Newsletter/Web pages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Who are your current committee members?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Membership figures and fees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Keeping active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shows and trips have been arranged this year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What's coming up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Treasurer’s report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Summary of the Treasurer’s report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Report from the clubs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Election of Officers and other committee members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Could you support?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Joining the team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big thanks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Open to questions.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Close meeting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  <p:pic>
        <p:nvPicPr>
          <p:cNvPr id="14" name="Picture 2" descr="Image may contain: text">
            <a:extLst>
              <a:ext uri="{FF2B5EF4-FFF2-40B4-BE49-F238E27FC236}">
                <a16:creationId xmlns:a16="http://schemas.microsoft.com/office/drawing/2014/main" id="{8A44707D-6FE3-4D82-99BF-8B7081D7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395" y="1821194"/>
            <a:ext cx="2110669" cy="12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8E5A24-CF64-4B2F-AC5E-F05D7A5CF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998" y="5578188"/>
            <a:ext cx="1773066" cy="9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0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857A-FA83-4E14-AC8D-D6086059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2498" y="617638"/>
            <a:ext cx="5733419" cy="36933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minutes 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2DDDDB-B463-1544-2E45-5A46CF440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23448" y="1437440"/>
            <a:ext cx="1686145" cy="915496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119797-EECC-175B-72BF-C218A2135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694574" y="2452476"/>
            <a:ext cx="1672575" cy="7138473"/>
          </a:xfrm>
          <a:prstGeom prst="rect">
            <a:avLst/>
          </a:prstGeom>
          <a:gradFill>
            <a:gsLst>
              <a:gs pos="47000">
                <a:schemeClr val="accent2">
                  <a:alpha val="0"/>
                </a:schemeClr>
              </a:gs>
              <a:gs pos="95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26DB0-D290-E656-7866-713DA14FC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3009" y="1717000"/>
            <a:ext cx="1686152" cy="8595830"/>
          </a:xfrm>
          <a:prstGeom prst="rect">
            <a:avLst/>
          </a:prstGeom>
          <a:gradFill>
            <a:gsLst>
              <a:gs pos="58000">
                <a:schemeClr val="accent5">
                  <a:lumMod val="60000"/>
                  <a:lumOff val="40000"/>
                  <a:alpha val="0"/>
                </a:schemeClr>
              </a:gs>
              <a:gs pos="100000">
                <a:schemeClr val="accent5">
                  <a:alpha val="8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F5323D-1D78-58B7-40E4-489E233D8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626046" y="2531515"/>
            <a:ext cx="1686152" cy="6966820"/>
          </a:xfrm>
          <a:prstGeom prst="rect">
            <a:avLst/>
          </a:prstGeom>
          <a:gradFill>
            <a:gsLst>
              <a:gs pos="48000">
                <a:schemeClr val="accent5">
                  <a:lumMod val="75000"/>
                  <a:alpha val="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61490-FB69-C377-4C25-62BE35FF640F}"/>
              </a:ext>
            </a:extLst>
          </p:cNvPr>
          <p:cNvSpPr txBox="1"/>
          <p:nvPr/>
        </p:nvSpPr>
        <p:spPr>
          <a:xfrm>
            <a:off x="439302" y="1074326"/>
            <a:ext cx="302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 action="ppaction://hlinkfile"/>
              </a:rPr>
              <a:t>AGM 17 November 2022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8170F-B9F0-CBB3-8423-463174CA7676}"/>
              </a:ext>
            </a:extLst>
          </p:cNvPr>
          <p:cNvSpPr txBox="1"/>
          <p:nvPr/>
        </p:nvSpPr>
        <p:spPr>
          <a:xfrm>
            <a:off x="5076056" y="1520698"/>
            <a:ext cx="45720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 action="ppaction://hlinkfile"/>
              </a:rPr>
              <a:t>New newsletter</a:t>
            </a:r>
            <a:r>
              <a:rPr lang="en-US" sz="3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GB" sz="3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50569B-E1DB-1361-7B71-F7A4B3931EB5}"/>
              </a:ext>
            </a:extLst>
          </p:cNvPr>
          <p:cNvSpPr txBox="1"/>
          <p:nvPr/>
        </p:nvSpPr>
        <p:spPr>
          <a:xfrm>
            <a:off x="1403648" y="2716138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Web pages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D01A45C7-99B4-619A-6F76-B07CBAAFC65B}"/>
              </a:ext>
            </a:extLst>
          </p:cNvPr>
          <p:cNvSpPr txBox="1"/>
          <p:nvPr/>
        </p:nvSpPr>
        <p:spPr>
          <a:xfrm>
            <a:off x="1426890" y="3301886"/>
            <a:ext cx="510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https://www.bathnessocialclub.co.uk/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BF1C6-993B-61B6-AF9B-7785D6665649}"/>
              </a:ext>
            </a:extLst>
          </p:cNvPr>
          <p:cNvSpPr txBox="1"/>
          <p:nvPr/>
        </p:nvSpPr>
        <p:spPr>
          <a:xfrm>
            <a:off x="2285192" y="5702422"/>
            <a:ext cx="4846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links and information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4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5238EAAF-E6A5-46B3-8C64-B62893A6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"/>
            <a:ext cx="4027878" cy="6868398"/>
          </a:xfrm>
          <a:prstGeom prst="rect">
            <a:avLst/>
          </a:prstGeom>
          <a:gradFill>
            <a:gsLst>
              <a:gs pos="15000">
                <a:schemeClr val="accent2"/>
              </a:gs>
              <a:gs pos="100000">
                <a:schemeClr val="accent5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1D2843-7058-3BB3-B940-8D6305BB1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97" y="0"/>
            <a:ext cx="4023282" cy="685083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9000"/>
                </a:schemeClr>
              </a:gs>
              <a:gs pos="32000">
                <a:schemeClr val="accent5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5A8CCCF-7F01-82C0-9F27-06D12F1A2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429" y="3772679"/>
            <a:ext cx="2154733" cy="402416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8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9A0D6D-005E-41FF-5B01-28AE0A94A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1"/>
            <a:ext cx="3091314" cy="6868398"/>
          </a:xfrm>
          <a:prstGeom prst="rect">
            <a:avLst/>
          </a:prstGeom>
          <a:gradFill flip="none" rotWithShape="1">
            <a:gsLst>
              <a:gs pos="2000">
                <a:schemeClr val="accent5">
                  <a:lumMod val="60000"/>
                  <a:lumOff val="40000"/>
                  <a:alpha val="68000"/>
                </a:schemeClr>
              </a:gs>
              <a:gs pos="37000">
                <a:schemeClr val="accent5">
                  <a:alpha val="0"/>
                </a:schemeClr>
              </a:gs>
            </a:gsLst>
            <a:lin ang="11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919875"/>
            <a:ext cx="2885975" cy="4326111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Current officers and committee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02676" y="836712"/>
            <a:ext cx="4161930" cy="5616624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Marie Bushby – Chair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Kate Hobson – Treasurer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Kellie Farnham - Membership Officer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Debbie Stevenson - Secretary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Andy Cox  - Honorary Auditor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Dan Obi - Web updates / Communications Officer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Alison Sherwin - Committee member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Susan Boulton - Committee member</a:t>
            </a:r>
          </a:p>
          <a:p>
            <a:pPr marL="0" indent="0"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Give thanks to Michelle Fillary who did our Web updates for many years. 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4861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764704"/>
            <a:ext cx="3448310" cy="521660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Our fees are £1.50 per month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Our membership figures are  - 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 had -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418 paying members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221 retired members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 have - 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405  paying members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226  retired members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We have - </a:t>
            </a:r>
          </a:p>
          <a:p>
            <a:pPr>
              <a:lnSpc>
                <a:spcPct val="900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416 paying members</a:t>
            </a:r>
          </a:p>
          <a:p>
            <a:pPr>
              <a:lnSpc>
                <a:spcPct val="900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231 retired members</a:t>
            </a:r>
          </a:p>
          <a:p>
            <a:pPr>
              <a:lnSpc>
                <a:spcPct val="90000"/>
              </a:lnSpc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may contain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109162"/>
            <a:ext cx="3448310" cy="20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939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752528" cy="1368152"/>
          </a:xfrm>
        </p:spPr>
        <p:txBody>
          <a:bodyPr>
            <a:normAutofit fontScale="90000"/>
          </a:bodyPr>
          <a:lstStyle/>
          <a:p>
            <a:r>
              <a:rPr lang="en-GB" sz="4100" dirty="0"/>
              <a:t>Keeping active</a:t>
            </a:r>
            <a:br>
              <a:rPr lang="en-GB" sz="4100" dirty="0"/>
            </a:br>
            <a:r>
              <a:rPr lang="en-GB" sz="1200" dirty="0"/>
              <a:t>Gym memberships organised by Debbie Stevenson</a:t>
            </a:r>
            <a:br>
              <a:rPr lang="en-GB" sz="1200" dirty="0"/>
            </a:br>
            <a:r>
              <a:rPr lang="en-GB" sz="1200" dirty="0"/>
              <a:t>Football organised by Dan Obi</a:t>
            </a:r>
            <a:br>
              <a:rPr lang="en-GB" sz="1200" dirty="0"/>
            </a:br>
            <a:r>
              <a:rPr lang="en-GB" sz="1200" dirty="0"/>
              <a:t>Cricket club organised by Andy Cox</a:t>
            </a:r>
            <a:br>
              <a:rPr lang="en-GB" sz="1200" dirty="0"/>
            </a:br>
            <a:endParaRPr lang="en-GB" sz="4100" dirty="0"/>
          </a:p>
        </p:txBody>
      </p:sp>
      <p:pic>
        <p:nvPicPr>
          <p:cNvPr id="5" name="Picture 4" descr="Different sizes of barbells">
            <a:extLst>
              <a:ext uri="{FF2B5EF4-FFF2-40B4-BE49-F238E27FC236}">
                <a16:creationId xmlns:a16="http://schemas.microsoft.com/office/drawing/2014/main" id="{53F04C00-246D-47E3-9B30-CD0F1B882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8" r="20721" b="-1"/>
          <a:stretch/>
        </p:blipFill>
        <p:spPr>
          <a:xfrm>
            <a:off x="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28800"/>
            <a:ext cx="4896544" cy="50721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900" dirty="0"/>
          </a:p>
          <a:p>
            <a:pPr marL="0" indent="0">
              <a:lnSpc>
                <a:spcPct val="90000"/>
              </a:lnSpc>
              <a:buNone/>
            </a:pPr>
            <a:endParaRPr lang="en-GB" sz="1200" dirty="0"/>
          </a:p>
          <a:p>
            <a:pPr marL="0" indent="0">
              <a:lnSpc>
                <a:spcPct val="90000"/>
              </a:lnSpc>
              <a:spcBef>
                <a:spcPts val="290"/>
              </a:spcBef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2022/2023 we have already supported.</a:t>
            </a:r>
          </a:p>
          <a:p>
            <a:pPr>
              <a:lnSpc>
                <a:spcPct val="90000"/>
              </a:lnSpc>
              <a:spcBef>
                <a:spcPts val="290"/>
              </a:spcBef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29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Gym membership October 22 to September 2023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GLL members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29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Gym membership April 23 to  March 2024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290"/>
              </a:spcBef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–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GLL members                        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Dragonfly in </a:t>
            </a:r>
            <a:r>
              <a:rPr lang="en-GB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Writhlington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Social Club members can join at any point in the year for the corporate price </a:t>
            </a:r>
            <a:r>
              <a:rPr lang="en-GB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£300 pa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they just need a letter to confirm membership – 11 letters have been requested since November 2022</a:t>
            </a: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Five Aside football</a:t>
            </a:r>
            <a:r>
              <a:rPr lang="en-GB" sz="1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(please contact Dan for more information)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Cricket Club</a:t>
            </a:r>
            <a:r>
              <a:rPr lang="en-GB" sz="1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(please contact Andy for more information)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That’s 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people 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active.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900" b="1" dirty="0"/>
          </a:p>
          <a:p>
            <a:pPr marL="0" indent="0">
              <a:lnSpc>
                <a:spcPct val="90000"/>
              </a:lnSpc>
              <a:buNone/>
            </a:pPr>
            <a:endParaRPr lang="en-GB" sz="900" b="1" dirty="0"/>
          </a:p>
          <a:p>
            <a:pPr marL="0" indent="0">
              <a:lnSpc>
                <a:spcPct val="90000"/>
              </a:lnSpc>
              <a:buNone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2848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AAB88-E12F-4DFE-87F5-6E8D9308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7" y="188641"/>
            <a:ext cx="4248473" cy="6585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Theatre Royal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Shows organised by Kate Hobson</a:t>
            </a:r>
          </a:p>
        </p:txBody>
      </p:sp>
      <p:pic>
        <p:nvPicPr>
          <p:cNvPr id="5" name="Content Placeholder 4" descr="Popcorn and drink in an empty red theater">
            <a:extLst>
              <a:ext uri="{FF2B5EF4-FFF2-40B4-BE49-F238E27FC236}">
                <a16:creationId xmlns:a16="http://schemas.microsoft.com/office/drawing/2014/main" id="{73F6CD04-85FD-4368-B727-8BFFD53A3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6" r="19880"/>
          <a:stretch/>
        </p:blipFill>
        <p:spPr>
          <a:xfrm>
            <a:off x="5148064" y="-12511"/>
            <a:ext cx="3995936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C0B640D-9D9E-4766-96FE-955EB6CD3376}"/>
              </a:ext>
            </a:extLst>
          </p:cNvPr>
          <p:cNvSpPr txBox="1">
            <a:spLocks/>
          </p:cNvSpPr>
          <p:nvPr/>
        </p:nvSpPr>
        <p:spPr>
          <a:xfrm>
            <a:off x="323528" y="2455581"/>
            <a:ext cx="4572000" cy="658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GB" sz="3200" dirty="0"/>
              <a:t>Bristol Hippodrome </a:t>
            </a:r>
          </a:p>
          <a:p>
            <a:pPr algn="l">
              <a:lnSpc>
                <a:spcPct val="90000"/>
              </a:lnSpc>
            </a:pPr>
            <a:r>
              <a:rPr lang="en-GB" sz="1500" dirty="0"/>
              <a:t>Shows organised by Marie and the team</a:t>
            </a:r>
            <a:endParaRPr lang="en-US" sz="150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69354BB-A075-4E89-AC63-E55B70E5BE39}"/>
              </a:ext>
            </a:extLst>
          </p:cNvPr>
          <p:cNvSpPr txBox="1">
            <a:spLocks/>
          </p:cNvSpPr>
          <p:nvPr/>
        </p:nvSpPr>
        <p:spPr>
          <a:xfrm>
            <a:off x="909992" y="5013176"/>
            <a:ext cx="3399983" cy="240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70CC14-3E12-48DD-8F73-893F489FE7C2}"/>
              </a:ext>
            </a:extLst>
          </p:cNvPr>
          <p:cNvSpPr txBox="1">
            <a:spLocks/>
          </p:cNvSpPr>
          <p:nvPr/>
        </p:nvSpPr>
        <p:spPr>
          <a:xfrm>
            <a:off x="321242" y="5262127"/>
            <a:ext cx="5124156" cy="12191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GB" sz="2400" dirty="0"/>
              <a:t>607 members took 329 non-members to shows throughout 2022/23, that's 936 of you seeing a shows or trips.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36622-F741-8134-1BAA-494BA6CAF972}"/>
              </a:ext>
            </a:extLst>
          </p:cNvPr>
          <p:cNvSpPr txBox="1"/>
          <p:nvPr/>
        </p:nvSpPr>
        <p:spPr>
          <a:xfrm>
            <a:off x="295917" y="4642399"/>
            <a:ext cx="45720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Birmingham shopping trip November 2022 London trip March 2023</a:t>
            </a:r>
          </a:p>
          <a:p>
            <a:pPr>
              <a:lnSpc>
                <a:spcPct val="90000"/>
              </a:lnSpc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Weekends away organised by Sue and Kellie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AF32B-A041-506B-88B0-BC22AEA4B6EC}"/>
              </a:ext>
            </a:extLst>
          </p:cNvPr>
          <p:cNvSpPr txBox="1"/>
          <p:nvPr/>
        </p:nvSpPr>
        <p:spPr>
          <a:xfrm>
            <a:off x="321242" y="307402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Cinderella (Panto 2022)</a:t>
            </a:r>
          </a:p>
          <a:p>
            <a:r>
              <a:rPr lang="en-GB" sz="1200" dirty="0"/>
              <a:t>Sister Act</a:t>
            </a:r>
          </a:p>
          <a:p>
            <a:r>
              <a:rPr lang="en-GB" sz="1200" dirty="0"/>
              <a:t>Fisherman's Friend</a:t>
            </a:r>
          </a:p>
          <a:p>
            <a:r>
              <a:rPr lang="en-GB" sz="1200" dirty="0"/>
              <a:t>Bodyguard</a:t>
            </a:r>
          </a:p>
          <a:p>
            <a:r>
              <a:rPr lang="en-GB" sz="1200" dirty="0"/>
              <a:t>Shrek the Musical</a:t>
            </a:r>
          </a:p>
          <a:p>
            <a:r>
              <a:rPr lang="en-GB" sz="1200" dirty="0"/>
              <a:t>Charlie and Chocolate Factory</a:t>
            </a:r>
          </a:p>
          <a:p>
            <a:r>
              <a:rPr lang="en-GB" sz="1200" dirty="0"/>
              <a:t>Annie </a:t>
            </a:r>
          </a:p>
          <a:p>
            <a:r>
              <a:rPr lang="en-GB" sz="1200" dirty="0"/>
              <a:t>Pretty Woman</a:t>
            </a:r>
          </a:p>
          <a:p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E6FB2-B938-BBE4-D404-12E2DBB69D4A}"/>
              </a:ext>
            </a:extLst>
          </p:cNvPr>
          <p:cNvSpPr txBox="1"/>
          <p:nvPr/>
        </p:nvSpPr>
        <p:spPr>
          <a:xfrm>
            <a:off x="321242" y="906617"/>
            <a:ext cx="555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Girl from the North Country, Fisherman's Friends, The Mousetrap</a:t>
            </a:r>
          </a:p>
          <a:p>
            <a:r>
              <a:rPr lang="en-GB" sz="1200" dirty="0"/>
              <a:t>Best Exotic Marigold Hotel, Aladdin, Relatively Speaking, Pride &amp; Prejudice (sort of)</a:t>
            </a:r>
          </a:p>
          <a:p>
            <a:r>
              <a:rPr lang="en-GB" sz="1200" dirty="0"/>
              <a:t>Lavender Hill Mob, Steel Magnolias, Noughts &amp; Crosses</a:t>
            </a:r>
          </a:p>
          <a:p>
            <a:r>
              <a:rPr lang="en-GB" sz="1200" dirty="0"/>
              <a:t>Ocean at the end of the Lane, Buddy Holly Story, Farm Hall, An Inspector Calls</a:t>
            </a:r>
          </a:p>
          <a:p>
            <a:r>
              <a:rPr lang="en-GB" sz="1200" dirty="0"/>
              <a:t>Heathers, Shawshank Redemption, The Verdict, The Time Machine</a:t>
            </a:r>
          </a:p>
          <a:p>
            <a:r>
              <a:rPr lang="en-GB" sz="1200" dirty="0"/>
              <a:t>Of Mice &amp; Men, The Way Old Friends Do, Roman Holiday</a:t>
            </a:r>
          </a:p>
          <a:p>
            <a:r>
              <a:rPr lang="en-GB" sz="1200" dirty="0"/>
              <a:t>Stumped, Tony – Rock Opera, Frank &amp; Percy, 2:22 Ghost Story and</a:t>
            </a:r>
          </a:p>
          <a:p>
            <a:r>
              <a:rPr lang="en-GB" sz="1200" dirty="0"/>
              <a:t>Voyage Round My Father</a:t>
            </a:r>
          </a:p>
        </p:txBody>
      </p:sp>
    </p:spTree>
    <p:extLst>
      <p:ext uri="{BB962C8B-B14F-4D97-AF65-F5344CB8AC3E}">
        <p14:creationId xmlns:p14="http://schemas.microsoft.com/office/powerpoint/2010/main" val="24343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77B9-B5A4-448A-BCA3-5950DC1D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18" y="320619"/>
            <a:ext cx="5858698" cy="5881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2800" kern="1200" dirty="0">
                <a:latin typeface="+mj-lt"/>
                <a:ea typeface="+mj-ea"/>
                <a:cs typeface="+mj-cs"/>
              </a:rPr>
              <a:t>Future shows and trips  arranged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D90E736B-2915-4127-A278-6FFE1E677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96" y="1225404"/>
            <a:ext cx="7010826" cy="53119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Bristol Hippodrome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(please note all booking now closed for these)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Panto (Peter Pan)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Hamilton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Wicked</a:t>
            </a:r>
          </a:p>
          <a:p>
            <a:pPr marL="0" indent="0">
              <a:lnSpc>
                <a:spcPct val="90000"/>
              </a:lnSpc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Aladdin 25</a:t>
            </a:r>
            <a:r>
              <a:rPr lang="en-GB" sz="12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2024 (booking form live)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Theatre Royal (please note all booking now closed for these)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Score,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Quiz, Cirque, The Forum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Sleeping Beauty, Theatre Royal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Buffy Revamped, I'm sorry Prime Minister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Collection / The Lover, Drop the Dead Donkey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Full Monty, The Circle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Sleuth, And then there were None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Calendar Girls, Kite Runner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Bonnie&amp; Clyde, Cluedo 2</a:t>
            </a:r>
          </a:p>
          <a:p>
            <a:pPr marL="0" indent="0">
              <a:lnSpc>
                <a:spcPct val="90000"/>
              </a:lnSpc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Theatre Royal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Bath operatic and dramatic society BODS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to 5 The Musical (booking form live)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Bouncers (booking form live)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Sherlock Holmes (booking form live)</a:t>
            </a:r>
          </a:p>
          <a:p>
            <a:pPr marL="0" indent="0">
              <a:lnSpc>
                <a:spcPct val="90000"/>
              </a:lnSpc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If any of the Sports and Social club members would like to arrange a show or a trip, please do contact us, we will always support you arranging the trip and don't forget you get a little discount!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B9488-AA77-4EE0-9FC3-AB4A22D31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08" y="320618"/>
            <a:ext cx="1547089" cy="853327"/>
          </a:xfrm>
          <a:prstGeom prst="rect">
            <a:avLst/>
          </a:prstGeom>
        </p:spPr>
      </p:pic>
      <p:pic>
        <p:nvPicPr>
          <p:cNvPr id="7" name="Graphic 6" descr="Drama">
            <a:extLst>
              <a:ext uri="{FF2B5EF4-FFF2-40B4-BE49-F238E27FC236}">
                <a16:creationId xmlns:a16="http://schemas.microsoft.com/office/drawing/2014/main" id="{FF90554D-2ED4-4EB9-9CFA-F3595CC10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5850" y="2492896"/>
            <a:ext cx="2457773" cy="2457773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30A7723-91ED-264B-172A-DC8EB7D4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F1C10FB-A508-9184-DF05-6C4BFC6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16E929D-9D28-E44C-7D82-8A13EB5AE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89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3" y="260648"/>
            <a:ext cx="6512511" cy="800802"/>
          </a:xfrm>
        </p:spPr>
        <p:txBody>
          <a:bodyPr anchor="b">
            <a:no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Audited accounts 2022/23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(now available to see on the Social Club website)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42" y="2533475"/>
            <a:ext cx="3914481" cy="34482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1700"/>
          </a:p>
          <a:p>
            <a:pPr marL="0" indent="0">
              <a:buNone/>
            </a:pPr>
            <a:endParaRPr lang="en-GB" sz="1700"/>
          </a:p>
          <a:p>
            <a:endParaRPr lang="en-GB" sz="1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C73AF9-0D33-5C66-5D79-0D012990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96FD6F-5EE9-36C7-C200-3111EF6D0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A39BB2-02C1-8A8B-8021-68446E04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7664F89-F933-681D-B55A-6246F0E6D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91" y="1001061"/>
            <a:ext cx="8596817" cy="55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4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</TotalTime>
  <Words>1030</Words>
  <Application>Microsoft Office PowerPoint</Application>
  <PresentationFormat>On-screen Show (4:3)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 BATH &amp; NORTH EAST SOMERSET SPORTS AND SOCIAL CLUB   AGM AGENDA </vt:lpstr>
      <vt:lpstr>Previous minutes </vt:lpstr>
      <vt:lpstr>Current officers and committee</vt:lpstr>
      <vt:lpstr>PowerPoint Presentation</vt:lpstr>
      <vt:lpstr>Keeping active Gym memberships organised by Debbie Stevenson Football organised by Dan Obi Cricket club organised by Andy Cox </vt:lpstr>
      <vt:lpstr>Theatre Royal Shows organised by Kate Hobson</vt:lpstr>
      <vt:lpstr>Future shows and trips  arranged</vt:lpstr>
      <vt:lpstr>Audited accounts 2022/23 (now available to see on the Social Club website)</vt:lpstr>
      <vt:lpstr>Treasurer’s summary report for  2022/23 </vt:lpstr>
      <vt:lpstr>Cricket Club report  </vt:lpstr>
      <vt:lpstr> Election of Officers and other Committee staff for 2023 / 24 Voted in by a show of hands  </vt:lpstr>
      <vt:lpstr>Treasurer</vt:lpstr>
      <vt:lpstr>Meetings</vt:lpstr>
      <vt:lpstr> With thanks </vt:lpstr>
      <vt:lpstr>Open to questions ? </vt:lpstr>
      <vt:lpstr>PowerPoint Presentation</vt:lpstr>
    </vt:vector>
  </TitlesOfParts>
  <Company>Bath and North East Somerset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and Social Club</dc:title>
  <dc:creator>bushbym</dc:creator>
  <cp:lastModifiedBy>Debbie Stevenson</cp:lastModifiedBy>
  <cp:revision>182</cp:revision>
  <cp:lastPrinted>2018-09-20T09:52:58Z</cp:lastPrinted>
  <dcterms:created xsi:type="dcterms:W3CDTF">2018-09-12T14:16:03Z</dcterms:created>
  <dcterms:modified xsi:type="dcterms:W3CDTF">2023-11-22T09:48:08Z</dcterms:modified>
</cp:coreProperties>
</file>